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  <p:sldMasterId id="2147483660" r:id="rId5"/>
  </p:sldMasterIdLst>
  <p:notesMasterIdLst>
    <p:notesMasterId r:id="rId27"/>
  </p:notesMasterIdLst>
  <p:handoutMasterIdLst>
    <p:handoutMasterId r:id="rId28"/>
  </p:handoutMasterIdLst>
  <p:sldIdLst>
    <p:sldId id="268" r:id="rId6"/>
    <p:sldId id="269" r:id="rId7"/>
    <p:sldId id="281" r:id="rId8"/>
    <p:sldId id="270" r:id="rId9"/>
    <p:sldId id="271" r:id="rId10"/>
    <p:sldId id="272" r:id="rId11"/>
    <p:sldId id="273" r:id="rId12"/>
    <p:sldId id="282" r:id="rId13"/>
    <p:sldId id="283" r:id="rId14"/>
    <p:sldId id="280" r:id="rId15"/>
    <p:sldId id="274" r:id="rId16"/>
    <p:sldId id="284" r:id="rId17"/>
    <p:sldId id="275" r:id="rId18"/>
    <p:sldId id="276" r:id="rId19"/>
    <p:sldId id="278" r:id="rId20"/>
    <p:sldId id="285" r:id="rId21"/>
    <p:sldId id="286" r:id="rId22"/>
    <p:sldId id="287" r:id="rId23"/>
    <p:sldId id="288" r:id="rId24"/>
    <p:sldId id="289" r:id="rId25"/>
    <p:sldId id="279" r:id="rId26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C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36" d="100"/>
          <a:sy n="136" d="100"/>
        </p:scale>
        <p:origin x="-4608" y="-10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DE8C-47F1-E541-B4DD-C4EB8DF58A07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8A881-B894-ED44-9108-D33174228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26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BCDC475-BD9A-4C4C-9E91-34CA21719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04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24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40421" y="506501"/>
            <a:ext cx="3791764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223" y="517343"/>
            <a:ext cx="4021699" cy="553868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40421" y="1102417"/>
            <a:ext cx="3791763" cy="49609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0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40421" y="506501"/>
            <a:ext cx="3791764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223" y="517343"/>
            <a:ext cx="4021699" cy="270520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40421" y="1102417"/>
            <a:ext cx="3791763" cy="49609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432464" y="3354676"/>
            <a:ext cx="4021699" cy="270694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72694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 Top, Three Photos 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3112" y="506501"/>
            <a:ext cx="8295209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3113" y="1262591"/>
            <a:ext cx="8295209" cy="31564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3368822" y="4556787"/>
            <a:ext cx="2430483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5"/>
          </p:nvPr>
        </p:nvSpPr>
        <p:spPr>
          <a:xfrm>
            <a:off x="423366" y="4555033"/>
            <a:ext cx="2430483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6"/>
          </p:nvPr>
        </p:nvSpPr>
        <p:spPr>
          <a:xfrm>
            <a:off x="6296080" y="4555034"/>
            <a:ext cx="2430483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6898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7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6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7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on Left Bullets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0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with Caption U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0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with Caption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50362"/>
            <a:ext cx="5486400" cy="566738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007499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111710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6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62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5" r:id="rId10"/>
    <p:sldLayoutId id="2147483672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sdot.wa.gov/Publications/Manuals/M3028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sdot.wa.gov/design/cae/technotes.htm" TargetMode="External"/><Relationship Id="rId2" Type="http://schemas.openxmlformats.org/officeDocument/2006/relationships/hyperlink" Target="http://www.wsdot.wa.gov/Publications/Manuals/M3028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microsoft.com/en-us/windows/win32/fileio/naming-a-file" TargetMode="External"/><Relationship Id="rId4" Type="http://schemas.openxmlformats.org/officeDocument/2006/relationships/hyperlink" Target="https://wsdot.wa.gov/publications/fulltext/design/cae/TechNotes/G_CAEQuickReferenceGuide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sdot.wa.gov/publications/fulltext/design/cae/TechNotes/G_CAEQuickReferenceGuide.pdf" TargetMode="External"/><Relationship Id="rId2" Type="http://schemas.openxmlformats.org/officeDocument/2006/relationships/hyperlink" Target="https://wsdot.wa.gov/publications/fulltext/design/cae/TechNotes/FieldCodeReportByCode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sdot.wa.gov/publications/fulltext/design/cae/resources/InstallationInstructions.pdf" TargetMode="External"/><Relationship Id="rId2" Type="http://schemas.openxmlformats.org/officeDocument/2006/relationships/hyperlink" Target="https://wsdot.wa.gov/Design/CAE/Updates.htm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sdot.wa.gov/Design/CAE" TargetMode="External"/><Relationship Id="rId2" Type="http://schemas.openxmlformats.org/officeDocument/2006/relationships/hyperlink" Target="https://wsdot.wa.gov/Design/CAE/defaul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qcaehelpdesk@wsdot.wa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sdot.wa.gov/Design/CA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sdot.wa.gov/Publications/Manuals/M22-31.htm" TargetMode="External"/><Relationship Id="rId2" Type="http://schemas.openxmlformats.org/officeDocument/2006/relationships/hyperlink" Target="http://www.wsdot.wa.gov/Publications/Manuals/M22-0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sdot.wa.gov/Publications/Manuals/M41-01.htm" TargetMode="External"/><Relationship Id="rId5" Type="http://schemas.openxmlformats.org/officeDocument/2006/relationships/hyperlink" Target="http://www.wsdot.wa.gov/Publications/Manuals/M22-97.htm" TargetMode="External"/><Relationship Id="rId4" Type="http://schemas.openxmlformats.org/officeDocument/2006/relationships/hyperlink" Target="http://www.wsdot.wa.gov/Publications/Manuals/M3028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665359" y="5105400"/>
            <a:ext cx="4414735" cy="59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0" indent="0">
              <a:buNone/>
            </a:pPr>
            <a:r>
              <a:rPr lang="en-US" sz="1600" dirty="0">
                <a:cs typeface="Arial" charset="0"/>
              </a:rPr>
              <a:t>CAE Support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400" dirty="0">
                <a:cs typeface="Arial" charset="0"/>
              </a:rPr>
              <a:t>January 2021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6381" y="2023142"/>
            <a:ext cx="7147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CAE Orientation for Consultants – Bentley V8i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381" y="3223471"/>
            <a:ext cx="7147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CAE Support</a:t>
            </a:r>
          </a:p>
        </p:txBody>
      </p:sp>
    </p:spTree>
    <p:extLst>
      <p:ext uri="{BB962C8B-B14F-4D97-AF65-F5344CB8AC3E}">
        <p14:creationId xmlns:p14="http://schemas.microsoft.com/office/powerpoint/2010/main" val="919524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6900"/>
          </a:xfrm>
        </p:spPr>
        <p:txBody>
          <a:bodyPr/>
          <a:lstStyle/>
          <a:p>
            <a:r>
              <a:rPr lang="en-US" dirty="0"/>
              <a:t>WSDOT projects are standardized and include:</a:t>
            </a:r>
          </a:p>
          <a:p>
            <a:pPr lvl="1"/>
            <a:r>
              <a:rPr lang="en-US" dirty="0"/>
              <a:t>A consistent folder structure</a:t>
            </a:r>
          </a:p>
          <a:p>
            <a:pPr lvl="1"/>
            <a:r>
              <a:rPr lang="en-US" dirty="0"/>
              <a:t>Repository for project-specific resources </a:t>
            </a:r>
          </a:p>
          <a:p>
            <a:pPr lvl="2"/>
            <a:r>
              <a:rPr lang="en-US" dirty="0"/>
              <a:t>Cells and other resource files unique to the project that are generated by the project staff in complement to the Agency standards.</a:t>
            </a:r>
          </a:p>
          <a:p>
            <a:pPr lvl="1"/>
            <a:r>
              <a:rPr lang="en-US" dirty="0"/>
              <a:t>Discipline-specific workspaces</a:t>
            </a:r>
          </a:p>
          <a:p>
            <a:pPr lvl="1"/>
            <a:r>
              <a:rPr lang="en-US" dirty="0"/>
              <a:t>The deliverable requirements for each discipline</a:t>
            </a:r>
          </a:p>
          <a:p>
            <a:pPr lvl="1"/>
            <a:r>
              <a:rPr lang="en-US" dirty="0"/>
              <a:t>Defined in the WSDOT Electronic Engineering Data Standards (EEDS) Manual, </a:t>
            </a:r>
            <a:r>
              <a:rPr lang="en-US" i="1" dirty="0"/>
              <a:t>Deliverables 3 Project Directory Structure </a:t>
            </a:r>
            <a:r>
              <a:rPr lang="en-US" dirty="0"/>
              <a:t>and </a:t>
            </a:r>
            <a:r>
              <a:rPr lang="en-US" i="1" dirty="0"/>
              <a:t>Deliverables 8 ProjectWise</a:t>
            </a:r>
            <a:r>
              <a:rPr lang="en-US" dirty="0"/>
              <a:t>.</a:t>
            </a:r>
          </a:p>
          <a:p>
            <a:pPr lvl="2"/>
            <a:r>
              <a:rPr lang="en-US" dirty="0">
                <a:hlinkClick r:id="rId2"/>
              </a:rPr>
              <a:t>www.wsdot.wa.gov/Publications/Manuals/M3028.htm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087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Naming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Standardized file naming conventions provide uniformity in structure and greater ease when searching for data, and stable performance.</a:t>
            </a:r>
          </a:p>
          <a:p>
            <a:pPr lvl="1"/>
            <a:r>
              <a:rPr lang="en-US" dirty="0"/>
              <a:t>Keep file names to minimum practical length</a:t>
            </a:r>
          </a:p>
          <a:p>
            <a:pPr lvl="1"/>
            <a:r>
              <a:rPr lang="en-US" dirty="0"/>
              <a:t>Do not use special characters in folder or file names</a:t>
            </a:r>
          </a:p>
          <a:p>
            <a:r>
              <a:rPr lang="en-US" dirty="0"/>
              <a:t>WSDOT applies standard naming conventions for each discipline.  For example:</a:t>
            </a:r>
          </a:p>
          <a:p>
            <a:pPr lvl="1"/>
            <a:r>
              <a:rPr lang="en-US" dirty="0"/>
              <a:t>CAD\Plans Production (MicroStation) files</a:t>
            </a:r>
          </a:p>
          <a:p>
            <a:pPr lvl="2"/>
            <a:r>
              <a:rPr lang="en-US" dirty="0"/>
              <a:t>[</a:t>
            </a:r>
            <a:r>
              <a:rPr lang="en-US" dirty="0" err="1"/>
              <a:t>PlanSheetNumber</a:t>
            </a:r>
            <a:r>
              <a:rPr lang="en-US" dirty="0"/>
              <a:t>]_Work </a:t>
            </a:r>
            <a:r>
              <a:rPr lang="en-US" dirty="0" err="1"/>
              <a:t>Order_FileType_PlanType_PlanRefNumber</a:t>
            </a:r>
            <a:endParaRPr lang="en-US" dirty="0"/>
          </a:p>
          <a:p>
            <a:pPr lvl="2"/>
            <a:r>
              <a:rPr lang="en-US" dirty="0"/>
              <a:t>00025_XL1234_PS_AL_003.DGN</a:t>
            </a:r>
          </a:p>
          <a:p>
            <a:pPr lvl="3"/>
            <a:r>
              <a:rPr lang="en-US" dirty="0"/>
              <a:t>This is sheet AL3 which is sheet 25 in the overall contract plan set.</a:t>
            </a:r>
          </a:p>
          <a:p>
            <a:r>
              <a:rPr lang="en-US" dirty="0"/>
              <a:t>See the </a:t>
            </a:r>
            <a:r>
              <a:rPr lang="en-US" dirty="0">
                <a:hlinkClick r:id="rId2"/>
              </a:rPr>
              <a:t>EEDS</a:t>
            </a:r>
            <a:r>
              <a:rPr lang="en-US" dirty="0"/>
              <a:t> Manual, Deliverables 4 File Naming Conventions.</a:t>
            </a:r>
          </a:p>
          <a:p>
            <a:pPr lvl="1"/>
            <a:r>
              <a:rPr lang="en-US" dirty="0">
                <a:hlinkClick r:id="rId2"/>
              </a:rPr>
              <a:t>www.wsdot.wa.gov/Publications/Manuals/M3028.htm</a:t>
            </a:r>
            <a:endParaRPr lang="en-US" dirty="0"/>
          </a:p>
          <a:p>
            <a:r>
              <a:rPr lang="en-US" dirty="0"/>
              <a:t>See WSDOT CAE Tech Notes (</a:t>
            </a:r>
            <a:r>
              <a:rPr lang="en-US" dirty="0">
                <a:hlinkClick r:id="rId3"/>
              </a:rPr>
              <a:t>www.wsdot.wa.gov/design/cae/technotes.htm</a:t>
            </a:r>
            <a:r>
              <a:rPr lang="en-US" dirty="0"/>
              <a:t>) </a:t>
            </a:r>
          </a:p>
          <a:p>
            <a:pPr lvl="1"/>
            <a:r>
              <a:rPr lang="en-US" dirty="0">
                <a:hlinkClick r:id="rId4"/>
              </a:rPr>
              <a:t>CAE Standards Quick Reference Guide (wa.gov)</a:t>
            </a:r>
            <a:endParaRPr lang="en-US" dirty="0"/>
          </a:p>
          <a:p>
            <a:r>
              <a:rPr lang="en-US" dirty="0"/>
              <a:t>See Microsoft guidance on path and file naming convention limitations in Windows</a:t>
            </a:r>
          </a:p>
          <a:p>
            <a:pPr lvl="1"/>
            <a:r>
              <a:rPr lang="en-US" dirty="0">
                <a:hlinkClick r:id="rId5"/>
              </a:rPr>
              <a:t>https://docs.microsoft.com/en-us/windows/win32/fileio/naming-a-file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5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Naming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WSDOT uses an environment-wide standard element naming convention for drafting and engineering elements.</a:t>
            </a:r>
          </a:p>
          <a:p>
            <a:r>
              <a:rPr lang="en-US" dirty="0"/>
              <a:t>Survey uses short codes for efficient field data collection that get translated to the engineering convention via InRoads survey data processing.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Field Code Report - By Code (wa.gov)</a:t>
            </a:r>
            <a:endParaRPr lang="en-US" dirty="0"/>
          </a:p>
          <a:p>
            <a:endParaRPr lang="en-US" dirty="0"/>
          </a:p>
          <a:p>
            <a:r>
              <a:rPr lang="en-US" dirty="0"/>
              <a:t>WSDOT uses a Major (Parent) _ Minor (Child) _ Element approach</a:t>
            </a:r>
          </a:p>
          <a:p>
            <a:pPr lvl="1"/>
            <a:r>
              <a:rPr lang="en-US" dirty="0"/>
              <a:t>Parent Category = Drainage (DR)</a:t>
            </a:r>
          </a:p>
          <a:p>
            <a:pPr lvl="1"/>
            <a:r>
              <a:rPr lang="en-US" dirty="0"/>
              <a:t>Child Category = Structures (ST)</a:t>
            </a:r>
          </a:p>
          <a:p>
            <a:pPr lvl="1"/>
            <a:r>
              <a:rPr lang="en-US" dirty="0"/>
              <a:t>Element = </a:t>
            </a:r>
            <a:r>
              <a:rPr lang="en-US" dirty="0" err="1"/>
              <a:t>CatchBasin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See WSDOT </a:t>
            </a:r>
            <a:r>
              <a:rPr lang="en-US" dirty="0">
                <a:hlinkClick r:id="rId3"/>
              </a:rPr>
              <a:t>CAE Standards Quick Reference Guide (wa.gov)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F0D18-ECE2-428C-A30C-8E25DB007EBC}"/>
              </a:ext>
            </a:extLst>
          </p:cNvPr>
          <p:cNvSpPr txBox="1"/>
          <p:nvPr/>
        </p:nvSpPr>
        <p:spPr>
          <a:xfrm>
            <a:off x="4945381" y="3829985"/>
            <a:ext cx="231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DR_ST_CatchBasin</a:t>
            </a:r>
            <a:endParaRPr lang="en-US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AFCA906D-670E-4206-8DB2-20DA1DF85A5E}"/>
              </a:ext>
            </a:extLst>
          </p:cNvPr>
          <p:cNvSpPr/>
          <p:nvPr/>
        </p:nvSpPr>
        <p:spPr>
          <a:xfrm>
            <a:off x="4368800" y="3631474"/>
            <a:ext cx="406400" cy="76635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62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 Box 53">
            <a:extLst>
              <a:ext uri="{FF2B5EF4-FFF2-40B4-BE49-F238E27FC236}">
                <a16:creationId xmlns:a16="http://schemas.microsoft.com/office/drawing/2014/main" id="{BA214393-3910-4525-B94C-D59B9034E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910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Quantities Extraction</a:t>
            </a:r>
          </a:p>
        </p:txBody>
      </p:sp>
      <p:sp>
        <p:nvSpPr>
          <p:cNvPr id="6" name="Rectangle 59">
            <a:extLst>
              <a:ext uri="{FF2B5EF4-FFF2-40B4-BE49-F238E27FC236}">
                <a16:creationId xmlns:a16="http://schemas.microsoft.com/office/drawing/2014/main" id="{5771A96D-B730-40CB-B4DA-C5C956B5C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1369221"/>
            <a:ext cx="3886200" cy="835024"/>
          </a:xfrm>
          <a:prstGeom prst="rect">
            <a:avLst/>
          </a:prstGeom>
          <a:solidFill>
            <a:srgbClr val="F0F0E0"/>
          </a:solidFill>
          <a:ln w="28575" algn="ctr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400">
              <a:solidFill>
                <a:schemeClr val="accent1"/>
              </a:solidFill>
            </a:endParaRPr>
          </a:p>
        </p:txBody>
      </p:sp>
      <p:sp>
        <p:nvSpPr>
          <p:cNvPr id="7" name="Text Box 60">
            <a:extLst>
              <a:ext uri="{FF2B5EF4-FFF2-40B4-BE49-F238E27FC236}">
                <a16:creationId xmlns:a16="http://schemas.microsoft.com/office/drawing/2014/main" id="{F6978689-F2B5-4F75-B4C9-E545E2CA7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7301" y="1312666"/>
            <a:ext cx="198119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chemeClr val="accent1"/>
                </a:solidFill>
              </a:rPr>
              <a:t>Survey [InRoads for processing] </a:t>
            </a:r>
          </a:p>
        </p:txBody>
      </p:sp>
      <p:sp>
        <p:nvSpPr>
          <p:cNvPr id="9" name="Text Box 64">
            <a:extLst>
              <a:ext uri="{FF2B5EF4-FFF2-40B4-BE49-F238E27FC236}">
                <a16:creationId xmlns:a16="http://schemas.microsoft.com/office/drawing/2014/main" id="{D13F9396-6A58-4D65-A130-38AC4C390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514600"/>
            <a:ext cx="144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chemeClr val="hlink"/>
                </a:solidFill>
              </a:rPr>
              <a:t>Design [InRoads]</a:t>
            </a:r>
          </a:p>
        </p:txBody>
      </p:sp>
      <p:sp>
        <p:nvSpPr>
          <p:cNvPr id="10" name="Line 68">
            <a:extLst>
              <a:ext uri="{FF2B5EF4-FFF2-40B4-BE49-F238E27FC236}">
                <a16:creationId xmlns:a16="http://schemas.microsoft.com/office/drawing/2014/main" id="{8FD50C56-B4FD-45AC-B7FD-B7F62E8BDD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69">
            <a:extLst>
              <a:ext uri="{FF2B5EF4-FFF2-40B4-BE49-F238E27FC236}">
                <a16:creationId xmlns:a16="http://schemas.microsoft.com/office/drawing/2014/main" id="{8DFFB88C-248C-42C0-BD59-D1B945622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75">
            <a:extLst>
              <a:ext uri="{FF2B5EF4-FFF2-40B4-BE49-F238E27FC236}">
                <a16:creationId xmlns:a16="http://schemas.microsoft.com/office/drawing/2014/main" id="{6703C001-001B-40E5-8CD1-286F29C92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700" y="3581400"/>
            <a:ext cx="182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chemeClr val="folHlink"/>
                </a:solidFill>
              </a:rPr>
              <a:t>Drafting [MicroStation]</a:t>
            </a:r>
          </a:p>
        </p:txBody>
      </p:sp>
      <p:sp>
        <p:nvSpPr>
          <p:cNvPr id="13" name="Rectangle 76">
            <a:extLst>
              <a:ext uri="{FF2B5EF4-FFF2-40B4-BE49-F238E27FC236}">
                <a16:creationId xmlns:a16="http://schemas.microsoft.com/office/drawing/2014/main" id="{6C2169C6-C0ED-4BEB-9BF8-B5D5B2234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86399"/>
            <a:ext cx="3810000" cy="762000"/>
          </a:xfrm>
          <a:prstGeom prst="rect">
            <a:avLst/>
          </a:prstGeom>
          <a:solidFill>
            <a:srgbClr val="E4E0FC"/>
          </a:solidFill>
          <a:ln w="28575" algn="ctr">
            <a:solidFill>
              <a:schemeClr val="tx2"/>
            </a:solidFill>
            <a:prstDash val="lgDashDot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77">
            <a:extLst>
              <a:ext uri="{FF2B5EF4-FFF2-40B4-BE49-F238E27FC236}">
                <a16:creationId xmlns:a16="http://schemas.microsoft.com/office/drawing/2014/main" id="{86D64BE1-5361-4143-94EE-3A448C007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4910138"/>
            <a:ext cx="17526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dirty="0"/>
              <a:t>Construction [InRoads &amp; MicroStation]</a:t>
            </a:r>
          </a:p>
        </p:txBody>
      </p:sp>
      <p:sp>
        <p:nvSpPr>
          <p:cNvPr id="15" name="Rectangle 83">
            <a:extLst>
              <a:ext uri="{FF2B5EF4-FFF2-40B4-BE49-F238E27FC236}">
                <a16:creationId xmlns:a16="http://schemas.microsoft.com/office/drawing/2014/main" id="{A8D316E5-1CF4-47FE-BF1B-2FE371B7C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66963"/>
            <a:ext cx="4191000" cy="3048000"/>
          </a:xfrm>
          <a:prstGeom prst="rect">
            <a:avLst/>
          </a:prstGeom>
          <a:solidFill>
            <a:srgbClr val="DDDDDD"/>
          </a:solidFill>
          <a:ln w="28575" algn="ctr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57">
            <a:extLst>
              <a:ext uri="{FF2B5EF4-FFF2-40B4-BE49-F238E27FC236}">
                <a16:creationId xmlns:a16="http://schemas.microsoft.com/office/drawing/2014/main" id="{E068AA01-4595-4D74-8C2A-533F3A5F3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953000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Archive Final Project Data</a:t>
            </a:r>
          </a:p>
        </p:txBody>
      </p:sp>
      <p:sp>
        <p:nvSpPr>
          <p:cNvPr id="17" name="Line 70">
            <a:extLst>
              <a:ext uri="{FF2B5EF4-FFF2-40B4-BE49-F238E27FC236}">
                <a16:creationId xmlns:a16="http://schemas.microsoft.com/office/drawing/2014/main" id="{C719C938-CBD3-4BFC-8F96-E914ED2DB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962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73">
            <a:extLst>
              <a:ext uri="{FF2B5EF4-FFF2-40B4-BE49-F238E27FC236}">
                <a16:creationId xmlns:a16="http://schemas.microsoft.com/office/drawing/2014/main" id="{B2D8AD22-1D11-4841-AE17-46D55602C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181600"/>
            <a:ext cx="0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78">
            <a:extLst>
              <a:ext uri="{FF2B5EF4-FFF2-40B4-BE49-F238E27FC236}">
                <a16:creationId xmlns:a16="http://schemas.microsoft.com/office/drawing/2014/main" id="{481F008A-DE3A-4023-BD92-82B819511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908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Surface *.DTM</a:t>
            </a:r>
          </a:p>
        </p:txBody>
      </p:sp>
      <p:sp>
        <p:nvSpPr>
          <p:cNvPr id="20" name="Text Box 79">
            <a:extLst>
              <a:ext uri="{FF2B5EF4-FFF2-40B4-BE49-F238E27FC236}">
                <a16:creationId xmlns:a16="http://schemas.microsoft.com/office/drawing/2014/main" id="{E767F4E5-F8AB-47ED-8BB9-EB62688E4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590800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Geometry *.ALG</a:t>
            </a:r>
          </a:p>
        </p:txBody>
      </p:sp>
      <p:sp>
        <p:nvSpPr>
          <p:cNvPr id="21" name="Text Box 80">
            <a:extLst>
              <a:ext uri="{FF2B5EF4-FFF2-40B4-BE49-F238E27FC236}">
                <a16:creationId xmlns:a16="http://schemas.microsoft.com/office/drawing/2014/main" id="{79A2E442-FCCE-4D44-9152-31B63F381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4290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Roadway Modeler</a:t>
            </a:r>
          </a:p>
        </p:txBody>
      </p:sp>
      <p:sp>
        <p:nvSpPr>
          <p:cNvPr id="22" name="Text Box 81">
            <a:extLst>
              <a:ext uri="{FF2B5EF4-FFF2-40B4-BE49-F238E27FC236}">
                <a16:creationId xmlns:a16="http://schemas.microsoft.com/office/drawing/2014/main" id="{A5A84268-B1A9-4613-9415-68CD13C86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910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Quantities Extraction</a:t>
            </a:r>
          </a:p>
        </p:txBody>
      </p:sp>
      <p:sp>
        <p:nvSpPr>
          <p:cNvPr id="23" name="Line 85">
            <a:extLst>
              <a:ext uri="{FF2B5EF4-FFF2-40B4-BE49-F238E27FC236}">
                <a16:creationId xmlns:a16="http://schemas.microsoft.com/office/drawing/2014/main" id="{E2570F60-E8B2-4119-A931-0F9BA4CAA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86">
            <a:extLst>
              <a:ext uri="{FF2B5EF4-FFF2-40B4-BE49-F238E27FC236}">
                <a16:creationId xmlns:a16="http://schemas.microsoft.com/office/drawing/2014/main" id="{FB8F01CF-C8CB-4518-A73D-57BAC7EE43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87">
            <a:extLst>
              <a:ext uri="{FF2B5EF4-FFF2-40B4-BE49-F238E27FC236}">
                <a16:creationId xmlns:a16="http://schemas.microsoft.com/office/drawing/2014/main" id="{13467A59-6A55-405F-A879-AC77622A6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88">
            <a:extLst>
              <a:ext uri="{FF2B5EF4-FFF2-40B4-BE49-F238E27FC236}">
                <a16:creationId xmlns:a16="http://schemas.microsoft.com/office/drawing/2014/main" id="{815248EB-66FD-4FF9-A5FB-66C049671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495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90">
            <a:extLst>
              <a:ext uri="{FF2B5EF4-FFF2-40B4-BE49-F238E27FC236}">
                <a16:creationId xmlns:a16="http://schemas.microsoft.com/office/drawing/2014/main" id="{E59CBF76-3E44-4371-9D6A-3DEAD7B686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5029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65">
            <a:extLst>
              <a:ext uri="{FF2B5EF4-FFF2-40B4-BE49-F238E27FC236}">
                <a16:creationId xmlns:a16="http://schemas.microsoft.com/office/drawing/2014/main" id="{C96DC50C-BB8B-4573-AF2A-08055E80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5" y="3533775"/>
            <a:ext cx="2667000" cy="1676400"/>
          </a:xfrm>
          <a:prstGeom prst="rect">
            <a:avLst/>
          </a:prstGeom>
          <a:solidFill>
            <a:srgbClr val="F8F8F8"/>
          </a:solidFill>
          <a:ln w="28575" algn="ctr">
            <a:solidFill>
              <a:schemeClr val="folHlink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54">
            <a:extLst>
              <a:ext uri="{FF2B5EF4-FFF2-40B4-BE49-F238E27FC236}">
                <a16:creationId xmlns:a16="http://schemas.microsoft.com/office/drawing/2014/main" id="{82FB05AA-084F-4AB7-978E-C20B13E04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3786188"/>
            <a:ext cx="220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Baseplan Development</a:t>
            </a:r>
          </a:p>
        </p:txBody>
      </p:sp>
      <p:sp>
        <p:nvSpPr>
          <p:cNvPr id="30" name="Text Box 55">
            <a:extLst>
              <a:ext uri="{FF2B5EF4-FFF2-40B4-BE49-F238E27FC236}">
                <a16:creationId xmlns:a16="http://schemas.microsoft.com/office/drawing/2014/main" id="{7B321A02-76B9-4F4E-B482-7A4DE3C93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25" y="4852988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PS&amp;E Plan Generation</a:t>
            </a:r>
          </a:p>
        </p:txBody>
      </p:sp>
      <p:sp>
        <p:nvSpPr>
          <p:cNvPr id="31" name="Line 71">
            <a:extLst>
              <a:ext uri="{FF2B5EF4-FFF2-40B4-BE49-F238E27FC236}">
                <a16:creationId xmlns:a16="http://schemas.microsoft.com/office/drawing/2014/main" id="{1F4D161C-8D73-4846-905D-D786A4351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05765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61">
            <a:extLst>
              <a:ext uri="{FF2B5EF4-FFF2-40B4-BE49-F238E27FC236}">
                <a16:creationId xmlns:a16="http://schemas.microsoft.com/office/drawing/2014/main" id="{7619831E-1491-4742-B5E6-B901C5D74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133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62">
            <a:extLst>
              <a:ext uri="{FF2B5EF4-FFF2-40B4-BE49-F238E27FC236}">
                <a16:creationId xmlns:a16="http://schemas.microsoft.com/office/drawing/2014/main" id="{8DCC70AF-B664-47CA-A2FA-AB7A15714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133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43">
            <a:extLst>
              <a:ext uri="{FF2B5EF4-FFF2-40B4-BE49-F238E27FC236}">
                <a16:creationId xmlns:a16="http://schemas.microsoft.com/office/drawing/2014/main" id="{D4086AD6-DF4F-4C17-882E-C49DCE4AF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59862"/>
            <a:ext cx="15239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Field Survey</a:t>
            </a:r>
          </a:p>
        </p:txBody>
      </p:sp>
      <p:sp>
        <p:nvSpPr>
          <p:cNvPr id="35" name="Text Box 49">
            <a:extLst>
              <a:ext uri="{FF2B5EF4-FFF2-40B4-BE49-F238E27FC236}">
                <a16:creationId xmlns:a16="http://schemas.microsoft.com/office/drawing/2014/main" id="{067C3342-A582-4886-B269-7AE9D9CBF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553" y="1457230"/>
            <a:ext cx="152399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Cadastral &amp; Right-of-Way Data</a:t>
            </a:r>
          </a:p>
        </p:txBody>
      </p:sp>
      <p:sp>
        <p:nvSpPr>
          <p:cNvPr id="36" name="Text Box 56">
            <a:extLst>
              <a:ext uri="{FF2B5EF4-FFF2-40B4-BE49-F238E27FC236}">
                <a16:creationId xmlns:a16="http://schemas.microsoft.com/office/drawing/2014/main" id="{61499A7C-1292-4D05-A3D7-2932D1D6C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762624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Construction Administration</a:t>
            </a:r>
          </a:p>
        </p:txBody>
      </p:sp>
      <p:sp>
        <p:nvSpPr>
          <p:cNvPr id="37" name="Text Box 58">
            <a:extLst>
              <a:ext uri="{FF2B5EF4-FFF2-40B4-BE49-F238E27FC236}">
                <a16:creationId xmlns:a16="http://schemas.microsoft.com/office/drawing/2014/main" id="{2854423A-051B-42B2-A919-AF21431FC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762624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As-Built Documentation</a:t>
            </a:r>
          </a:p>
        </p:txBody>
      </p:sp>
      <p:sp>
        <p:nvSpPr>
          <p:cNvPr id="38" name="Line 74">
            <a:extLst>
              <a:ext uri="{FF2B5EF4-FFF2-40B4-BE49-F238E27FC236}">
                <a16:creationId xmlns:a16="http://schemas.microsoft.com/office/drawing/2014/main" id="{6584CECB-41AA-4228-988B-F81ED6A196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6034086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0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  <p:bldP spid="14" grpId="0"/>
      <p:bldP spid="16" grpId="0"/>
      <p:bldP spid="19" grpId="0"/>
      <p:bldP spid="20" grpId="0"/>
      <p:bldP spid="21" grpId="0"/>
      <p:bldP spid="22" grpId="0"/>
      <p:bldP spid="29" grpId="0"/>
      <p:bldP spid="30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1" name="Rectangle 18">
            <a:extLst>
              <a:ext uri="{FF2B5EF4-FFF2-40B4-BE49-F238E27FC236}">
                <a16:creationId xmlns:a16="http://schemas.microsoft.com/office/drawing/2014/main" id="{569E9C14-9573-443B-9CE4-8209E5939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295400"/>
            <a:ext cx="1905000" cy="1600200"/>
          </a:xfrm>
          <a:prstGeom prst="rect">
            <a:avLst/>
          </a:prstGeom>
          <a:solidFill>
            <a:srgbClr val="F0F0E0"/>
          </a:solidFill>
          <a:ln w="28575" algn="ctr">
            <a:solidFill>
              <a:schemeClr val="accent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D8619E39-AD55-4B6D-BDEE-8A66EC65D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438400"/>
            <a:ext cx="4191000" cy="2590800"/>
          </a:xfrm>
          <a:prstGeom prst="rect">
            <a:avLst/>
          </a:prstGeom>
          <a:solidFill>
            <a:srgbClr val="DDDDDD"/>
          </a:solidFill>
          <a:ln w="28575" algn="ctr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22">
            <a:extLst>
              <a:ext uri="{FF2B5EF4-FFF2-40B4-BE49-F238E27FC236}">
                <a16:creationId xmlns:a16="http://schemas.microsoft.com/office/drawing/2014/main" id="{F6A112CF-BE4B-4237-A825-C99FB3820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572000"/>
            <a:ext cx="4953000" cy="1447800"/>
          </a:xfrm>
          <a:prstGeom prst="rect">
            <a:avLst/>
          </a:prstGeom>
          <a:solidFill>
            <a:srgbClr val="E4E0FC"/>
          </a:solidFill>
          <a:ln w="28575" algn="ctr">
            <a:solidFill>
              <a:schemeClr val="folHlink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 Box 24">
            <a:extLst>
              <a:ext uri="{FF2B5EF4-FFF2-40B4-BE49-F238E27FC236}">
                <a16:creationId xmlns:a16="http://schemas.microsoft.com/office/drawing/2014/main" id="{DCE30FB9-310E-4FE3-B21C-BD6C9FF56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1" y="1403602"/>
            <a:ext cx="28955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dirty="0"/>
              <a:t>Field Survey</a:t>
            </a:r>
          </a:p>
        </p:txBody>
      </p:sp>
      <p:sp>
        <p:nvSpPr>
          <p:cNvPr id="45" name="Text Box 25">
            <a:extLst>
              <a:ext uri="{FF2B5EF4-FFF2-40B4-BE49-F238E27FC236}">
                <a16:creationId xmlns:a16="http://schemas.microsoft.com/office/drawing/2014/main" id="{6C226058-0802-485A-8490-D739E5F7D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8689" y="2998985"/>
            <a:ext cx="206542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dirty="0"/>
              <a:t>InRoads Design</a:t>
            </a:r>
          </a:p>
        </p:txBody>
      </p:sp>
      <p:sp>
        <p:nvSpPr>
          <p:cNvPr id="46" name="Text Box 26">
            <a:extLst>
              <a:ext uri="{FF2B5EF4-FFF2-40B4-BE49-F238E27FC236}">
                <a16:creationId xmlns:a16="http://schemas.microsoft.com/office/drawing/2014/main" id="{DA8FDD69-083A-4600-83E9-E8EFB0AB7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1713" y="4629090"/>
            <a:ext cx="26050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dirty="0"/>
              <a:t>MicroStation Drafting</a:t>
            </a:r>
          </a:p>
        </p:txBody>
      </p:sp>
      <p:sp>
        <p:nvSpPr>
          <p:cNvPr id="47" name="Text Box 27">
            <a:extLst>
              <a:ext uri="{FF2B5EF4-FFF2-40B4-BE49-F238E27FC236}">
                <a16:creationId xmlns:a16="http://schemas.microsoft.com/office/drawing/2014/main" id="{8B075A56-506D-46FF-95AC-E6499CF24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81200"/>
            <a:ext cx="2271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>
                <a:solidFill>
                  <a:schemeClr val="bg2"/>
                </a:solidFill>
              </a:rPr>
              <a:t>survey_wsdot.fwf</a:t>
            </a:r>
          </a:p>
        </p:txBody>
      </p:sp>
      <p:sp>
        <p:nvSpPr>
          <p:cNvPr id="50" name="Text Box 3">
            <a:extLst>
              <a:ext uri="{FF2B5EF4-FFF2-40B4-BE49-F238E27FC236}">
                <a16:creationId xmlns:a16="http://schemas.microsoft.com/office/drawing/2014/main" id="{6596D1AD-57DD-410B-9F00-E58D725D3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Field Code</a:t>
            </a:r>
          </a:p>
        </p:txBody>
      </p:sp>
      <p:sp>
        <p:nvSpPr>
          <p:cNvPr id="51" name="Line 10">
            <a:extLst>
              <a:ext uri="{FF2B5EF4-FFF2-40B4-BE49-F238E27FC236}">
                <a16:creationId xmlns:a16="http://schemas.microsoft.com/office/drawing/2014/main" id="{04367BA6-8429-4C17-A651-A54AA3DE1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90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5">
            <a:extLst>
              <a:ext uri="{FF2B5EF4-FFF2-40B4-BE49-F238E27FC236}">
                <a16:creationId xmlns:a16="http://schemas.microsoft.com/office/drawing/2014/main" id="{53348AFA-E631-468F-97C0-6766CE383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505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Named Symbology</a:t>
            </a:r>
          </a:p>
        </p:txBody>
      </p:sp>
      <p:sp>
        <p:nvSpPr>
          <p:cNvPr id="53" name="Text Box 9">
            <a:extLst>
              <a:ext uri="{FF2B5EF4-FFF2-40B4-BE49-F238E27FC236}">
                <a16:creationId xmlns:a16="http://schemas.microsoft.com/office/drawing/2014/main" id="{78E46D47-549E-48D3-ADDD-A38F3324F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438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Geometry Style</a:t>
            </a:r>
          </a:p>
        </p:txBody>
      </p:sp>
      <p:sp>
        <p:nvSpPr>
          <p:cNvPr id="54" name="Line 11">
            <a:extLst>
              <a:ext uri="{FF2B5EF4-FFF2-40B4-BE49-F238E27FC236}">
                <a16:creationId xmlns:a16="http://schemas.microsoft.com/office/drawing/2014/main" id="{979E67B3-8D1C-4402-9A56-F31B1DEB99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2819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12">
            <a:extLst>
              <a:ext uri="{FF2B5EF4-FFF2-40B4-BE49-F238E27FC236}">
                <a16:creationId xmlns:a16="http://schemas.microsoft.com/office/drawing/2014/main" id="{73F1787F-E192-43DA-8A94-4245BF29A5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971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13">
            <a:extLst>
              <a:ext uri="{FF2B5EF4-FFF2-40B4-BE49-F238E27FC236}">
                <a16:creationId xmlns:a16="http://schemas.microsoft.com/office/drawing/2014/main" id="{139A366B-6AE9-4658-83C8-B9CCB888C4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038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Text Box 4">
            <a:extLst>
              <a:ext uri="{FF2B5EF4-FFF2-40B4-BE49-F238E27FC236}">
                <a16:creationId xmlns:a16="http://schemas.microsoft.com/office/drawing/2014/main" id="{F773A452-F295-4F8A-A282-9E86B4B7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4384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Feature Style</a:t>
            </a:r>
          </a:p>
        </p:txBody>
      </p:sp>
      <p:sp>
        <p:nvSpPr>
          <p:cNvPr id="58" name="Text Box 7">
            <a:extLst>
              <a:ext uri="{FF2B5EF4-FFF2-40B4-BE49-F238E27FC236}">
                <a16:creationId xmlns:a16="http://schemas.microsoft.com/office/drawing/2014/main" id="{17CEF9F5-1A41-4DB2-8FC6-A95E1FB89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Cell Name</a:t>
            </a:r>
          </a:p>
        </p:txBody>
      </p:sp>
      <p:sp>
        <p:nvSpPr>
          <p:cNvPr id="59" name="Text Box 8">
            <a:extLst>
              <a:ext uri="{FF2B5EF4-FFF2-40B4-BE49-F238E27FC236}">
                <a16:creationId xmlns:a16="http://schemas.microsoft.com/office/drawing/2014/main" id="{2907E492-28BE-4D60-8EAE-A5D6DD759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486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Linestyle</a:t>
            </a:r>
          </a:p>
        </p:txBody>
      </p:sp>
      <p:sp>
        <p:nvSpPr>
          <p:cNvPr id="60" name="Text Box 14">
            <a:extLst>
              <a:ext uri="{FF2B5EF4-FFF2-40B4-BE49-F238E27FC236}">
                <a16:creationId xmlns:a16="http://schemas.microsoft.com/office/drawing/2014/main" id="{0232252D-0F6C-4405-9635-B677A725E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486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Color</a:t>
            </a:r>
          </a:p>
        </p:txBody>
      </p:sp>
      <p:sp>
        <p:nvSpPr>
          <p:cNvPr id="61" name="Text Box 15">
            <a:extLst>
              <a:ext uri="{FF2B5EF4-FFF2-40B4-BE49-F238E27FC236}">
                <a16:creationId xmlns:a16="http://schemas.microsoft.com/office/drawing/2014/main" id="{EFD2AFAD-76FE-448A-8077-6A6DBA065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486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Weight</a:t>
            </a:r>
          </a:p>
        </p:txBody>
      </p:sp>
      <p:sp>
        <p:nvSpPr>
          <p:cNvPr id="62" name="Line 16">
            <a:extLst>
              <a:ext uri="{FF2B5EF4-FFF2-40B4-BE49-F238E27FC236}">
                <a16:creationId xmlns:a16="http://schemas.microsoft.com/office/drawing/2014/main" id="{F41C4DDD-2ED4-4488-8E0B-A20868DD0E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029200"/>
            <a:ext cx="1143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17">
            <a:extLst>
              <a:ext uri="{FF2B5EF4-FFF2-40B4-BE49-F238E27FC236}">
                <a16:creationId xmlns:a16="http://schemas.microsoft.com/office/drawing/2014/main" id="{A2CE8EBB-BA17-40A1-AD5C-C1FBCC057C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5029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19">
            <a:extLst>
              <a:ext uri="{FF2B5EF4-FFF2-40B4-BE49-F238E27FC236}">
                <a16:creationId xmlns:a16="http://schemas.microsoft.com/office/drawing/2014/main" id="{BDF07685-5119-449A-8259-3CAB26E454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0292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20">
            <a:extLst>
              <a:ext uri="{FF2B5EF4-FFF2-40B4-BE49-F238E27FC236}">
                <a16:creationId xmlns:a16="http://schemas.microsoft.com/office/drawing/2014/main" id="{F0AF2C37-BFEB-48EC-AA11-1D53FBDC8B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50292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 Box 6">
            <a:extLst>
              <a:ext uri="{FF2B5EF4-FFF2-40B4-BE49-F238E27FC236}">
                <a16:creationId xmlns:a16="http://schemas.microsoft.com/office/drawing/2014/main" id="{5F9B726D-F9E7-46C7-B117-B9F605934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48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Level Name</a:t>
            </a:r>
          </a:p>
        </p:txBody>
      </p:sp>
      <p:sp>
        <p:nvSpPr>
          <p:cNvPr id="67" name="Text Box 28">
            <a:extLst>
              <a:ext uri="{FF2B5EF4-FFF2-40B4-BE49-F238E27FC236}">
                <a16:creationId xmlns:a16="http://schemas.microsoft.com/office/drawing/2014/main" id="{D09BEB9E-96FF-4E8F-A503-84C7E7D62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799" y="3426023"/>
            <a:ext cx="1981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 err="1">
                <a:solidFill>
                  <a:srgbClr val="C00000"/>
                </a:solidFill>
              </a:rPr>
              <a:t>wsdot_standards.xin</a:t>
            </a:r>
            <a:endParaRPr lang="en-US" altLang="en-US" sz="1400" dirty="0">
              <a:solidFill>
                <a:srgbClr val="C00000"/>
              </a:solidFill>
            </a:endParaRPr>
          </a:p>
        </p:txBody>
      </p:sp>
      <p:sp>
        <p:nvSpPr>
          <p:cNvPr id="68" name="Text Box 29">
            <a:extLst>
              <a:ext uri="{FF2B5EF4-FFF2-40B4-BE49-F238E27FC236}">
                <a16:creationId xmlns:a16="http://schemas.microsoft.com/office/drawing/2014/main" id="{FA1EEE48-1493-4DDC-83E3-D83E041EE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298" y="5065693"/>
            <a:ext cx="1600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 err="1">
                <a:solidFill>
                  <a:srgbClr val="C00000"/>
                </a:solidFill>
              </a:rPr>
              <a:t>WSDOT.DGNLib</a:t>
            </a:r>
            <a:endParaRPr lang="en-US" altLang="en-US" sz="1400" dirty="0">
              <a:solidFill>
                <a:srgbClr val="C0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400" dirty="0">
                <a:solidFill>
                  <a:srgbClr val="C00000"/>
                </a:solidFill>
              </a:rPr>
              <a:t>WAE*.</a:t>
            </a:r>
            <a:r>
              <a:rPr lang="en-US" altLang="en-US" sz="1400" dirty="0" err="1">
                <a:solidFill>
                  <a:srgbClr val="C00000"/>
                </a:solidFill>
              </a:rPr>
              <a:t>cel</a:t>
            </a:r>
            <a:endParaRPr lang="en-US" altLang="en-US" sz="1400" dirty="0">
              <a:solidFill>
                <a:srgbClr val="C000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400" dirty="0" err="1">
                <a:solidFill>
                  <a:srgbClr val="C00000"/>
                </a:solidFill>
              </a:rPr>
              <a:t>LStyles.rsc</a:t>
            </a:r>
            <a:endParaRPr lang="en-US" altLang="en-US" sz="1400" dirty="0">
              <a:solidFill>
                <a:srgbClr val="C00000"/>
              </a:solidFill>
            </a:endParaRPr>
          </a:p>
        </p:txBody>
      </p:sp>
      <p:sp>
        <p:nvSpPr>
          <p:cNvPr id="69" name="Text Box 28">
            <a:extLst>
              <a:ext uri="{FF2B5EF4-FFF2-40B4-BE49-F238E27FC236}">
                <a16:creationId xmlns:a16="http://schemas.microsoft.com/office/drawing/2014/main" id="{05C488DD-1052-4B60-BFC8-CA7D89699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656" y="1848841"/>
            <a:ext cx="1981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 err="1">
                <a:solidFill>
                  <a:srgbClr val="C00000"/>
                </a:solidFill>
              </a:rPr>
              <a:t>wsdot_standards.xin</a:t>
            </a:r>
            <a:endParaRPr lang="en-US" alt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22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5" grpId="1"/>
      <p:bldP spid="46" grpId="0"/>
      <p:bldP spid="52" grpId="0"/>
      <p:bldP spid="53" grpId="0"/>
      <p:bldP spid="58" grpId="0"/>
      <p:bldP spid="59" grpId="0"/>
      <p:bldP spid="60" grpId="0"/>
      <p:bldP spid="61" grpId="0"/>
      <p:bldP spid="66" grpId="0"/>
      <p:bldP spid="67" grpId="0"/>
      <p:bldP spid="68" grpId="0"/>
      <p:bldP spid="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ProjectWise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46332"/>
          </a:xfrm>
        </p:spPr>
        <p:txBody>
          <a:bodyPr/>
          <a:lstStyle/>
          <a:p>
            <a:r>
              <a:rPr lang="en-US" dirty="0"/>
              <a:t>ProjectWise is a project collaboration and architecture, engineering, construction, (AEC) information management software.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E3B7FB-BDCB-4C78-827C-593E4D691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85" y="2454860"/>
            <a:ext cx="4482138" cy="30007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834148-C084-4E11-BF94-4A4431C9E415}"/>
              </a:ext>
            </a:extLst>
          </p:cNvPr>
          <p:cNvSpPr txBox="1"/>
          <p:nvPr/>
        </p:nvSpPr>
        <p:spPr>
          <a:xfrm>
            <a:off x="457200" y="2246533"/>
            <a:ext cx="31405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allows full collaboration between workgroups made up of staff both internal and external to WSDOT.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5DD46A-7035-4D41-86EB-6A587776F49C}"/>
              </a:ext>
            </a:extLst>
          </p:cNvPr>
          <p:cNvSpPr txBox="1"/>
          <p:nvPr/>
        </p:nvSpPr>
        <p:spPr>
          <a:xfrm>
            <a:off x="457200" y="3780471"/>
            <a:ext cx="32734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ProjectWise uses a folder\document structure similar to Windows Explorer.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6F9BC1-508C-46CD-8030-810DE7E54A59}"/>
              </a:ext>
            </a:extLst>
          </p:cNvPr>
          <p:cNvSpPr txBox="1"/>
          <p:nvPr/>
        </p:nvSpPr>
        <p:spPr>
          <a:xfrm>
            <a:off x="457199" y="5015547"/>
            <a:ext cx="3273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Contact WSDOT CAE Support for access and support.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962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8199B-4216-48BC-A92E-D8A7C4799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WSDOT CAE Environment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06E6D-F56A-4AA1-BB34-61172BF13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7984435" cy="4525963"/>
          </a:xfrm>
        </p:spPr>
        <p:txBody>
          <a:bodyPr/>
          <a:lstStyle/>
          <a:p>
            <a:r>
              <a:rPr lang="en-US" dirty="0"/>
              <a:t>Step 1 – Download the WSDOT V8i resource WinZIP</a:t>
            </a:r>
          </a:p>
          <a:p>
            <a:pPr lvl="1"/>
            <a:r>
              <a:rPr lang="en-US" dirty="0">
                <a:hlinkClick r:id="rId2"/>
              </a:rPr>
              <a:t>Computer Aided Engineering - Resource Updates | WSDOT (wa.gov)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WSDOT CAE installation instructions (wa.gov)</a:t>
            </a:r>
            <a:endParaRPr lang="en-US" dirty="0"/>
          </a:p>
          <a:p>
            <a:r>
              <a:rPr lang="en-US" dirty="0"/>
              <a:t>Step 2 – Extract the resource set to a central location</a:t>
            </a:r>
          </a:p>
          <a:p>
            <a:r>
              <a:rPr lang="en-US" dirty="0"/>
              <a:t>Step 3 – Create a shortcut with the appropriate switch content.</a:t>
            </a:r>
          </a:p>
          <a:p>
            <a:pPr lvl="1"/>
            <a:r>
              <a:rPr lang="en-US" dirty="0"/>
              <a:t>“Application EXE” –</a:t>
            </a:r>
            <a:r>
              <a:rPr lang="en-US" dirty="0" err="1"/>
              <a:t>wsWSDOT_Resources</a:t>
            </a:r>
            <a:r>
              <a:rPr lang="en-US" dirty="0"/>
              <a:t>=[central location/]</a:t>
            </a:r>
          </a:p>
          <a:p>
            <a:r>
              <a:rPr lang="en-US" dirty="0"/>
              <a:t>Add </a:t>
            </a:r>
            <a:r>
              <a:rPr lang="en-US" dirty="0" err="1"/>
              <a:t>WSDOT.cfg</a:t>
            </a:r>
            <a:r>
              <a:rPr lang="en-US" dirty="0"/>
              <a:t> file to workstation Application Install structure</a:t>
            </a:r>
          </a:p>
          <a:p>
            <a:r>
              <a:rPr lang="en-US" dirty="0"/>
              <a:t>Test shortcut.</a:t>
            </a:r>
          </a:p>
          <a:p>
            <a:endParaRPr lang="en-US" dirty="0"/>
          </a:p>
          <a:p>
            <a:r>
              <a:rPr lang="en-US" dirty="0"/>
              <a:t>You should see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506567-6081-44BD-BB1C-E1D1F44C1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7DCF1E-DEA6-4678-8D43-F2D0D88ED6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8148" y="4714799"/>
            <a:ext cx="5982535" cy="5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40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F5C70-4CDB-4E26-A08D-95F94E518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Tour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B0C55C3-B313-4D6C-9B5A-B0F5356C42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648251" y="1555209"/>
            <a:ext cx="1428949" cy="1066949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C3958-FEBA-464B-8763-6F52C8476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5996609" cy="4525963"/>
          </a:xfrm>
        </p:spPr>
        <p:txBody>
          <a:bodyPr/>
          <a:lstStyle/>
          <a:p>
            <a:r>
              <a:rPr lang="en-US" dirty="0"/>
              <a:t>WSDOT custom tools are accessed from the WSDOT pull down.</a:t>
            </a:r>
          </a:p>
          <a:p>
            <a:endParaRPr lang="en-US" dirty="0"/>
          </a:p>
          <a:p>
            <a:pPr lvl="1"/>
            <a:r>
              <a:rPr lang="en-US" dirty="0"/>
              <a:t>Place WSDOT Items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Driven by our central </a:t>
            </a:r>
            <a:br>
              <a:rPr lang="en-US" dirty="0"/>
            </a:br>
            <a:r>
              <a:rPr lang="en-US" dirty="0"/>
              <a:t>database</a:t>
            </a:r>
          </a:p>
          <a:p>
            <a:pPr lvl="1"/>
            <a:r>
              <a:rPr lang="en-US" dirty="0"/>
              <a:t>Set drawing Scale</a:t>
            </a:r>
          </a:p>
          <a:p>
            <a:pPr lvl="1"/>
            <a:r>
              <a:rPr lang="en-US" dirty="0"/>
              <a:t>Browse through standard</a:t>
            </a:r>
            <a:br>
              <a:rPr lang="en-US" dirty="0"/>
            </a:br>
            <a:r>
              <a:rPr lang="en-US" dirty="0"/>
              <a:t>categories and lists</a:t>
            </a:r>
          </a:p>
          <a:p>
            <a:pPr lvl="1"/>
            <a:r>
              <a:rPr lang="en-US" dirty="0"/>
              <a:t>Pick an element</a:t>
            </a:r>
          </a:p>
          <a:p>
            <a:pPr lvl="1"/>
            <a:r>
              <a:rPr lang="en-US" dirty="0"/>
              <a:t>Double-click to place</a:t>
            </a:r>
          </a:p>
          <a:p>
            <a:pPr lvl="1"/>
            <a:r>
              <a:rPr lang="en-US" dirty="0"/>
              <a:t>Search for elements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E7EA5-29C5-4F5E-A1BB-01BB9B1A6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429DB8-D062-404C-A14C-53D2A63BB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500" y="2622158"/>
            <a:ext cx="4352961" cy="344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84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F5C70-4CDB-4E26-A08D-95F94E518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Tour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C3958-FEBA-464B-8763-6F52C8476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5996609" cy="4525963"/>
          </a:xfrm>
        </p:spPr>
        <p:txBody>
          <a:bodyPr/>
          <a:lstStyle/>
          <a:p>
            <a:r>
              <a:rPr lang="en-US" dirty="0"/>
              <a:t>WSDOT custom tools are accessed from the WSDOT pull down.</a:t>
            </a:r>
          </a:p>
          <a:p>
            <a:endParaRPr lang="en-US" dirty="0"/>
          </a:p>
          <a:p>
            <a:pPr lvl="1"/>
            <a:r>
              <a:rPr lang="en-US" dirty="0"/>
              <a:t>Custom Tools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Browse through categories of </a:t>
            </a:r>
            <a:br>
              <a:rPr lang="en-US" dirty="0"/>
            </a:br>
            <a:r>
              <a:rPr lang="en-US" dirty="0"/>
              <a:t>custom tools</a:t>
            </a:r>
          </a:p>
          <a:p>
            <a:pPr lvl="1"/>
            <a:r>
              <a:rPr lang="en-US" dirty="0"/>
              <a:t>Double-click to activate</a:t>
            </a:r>
          </a:p>
          <a:p>
            <a:pPr lvl="1"/>
            <a:r>
              <a:rPr lang="en-US" dirty="0"/>
              <a:t>Click once to enable the View </a:t>
            </a:r>
            <a:br>
              <a:rPr lang="en-US" dirty="0"/>
            </a:br>
            <a:r>
              <a:rPr lang="en-US" dirty="0"/>
              <a:t>Help File button for instructions.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E7EA5-29C5-4F5E-A1BB-01BB9B1A6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D6A3B8-940A-4B6B-A112-DBCC5C527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688" y="1554480"/>
            <a:ext cx="1390844" cy="100979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276CCE-1671-4483-AFAD-CE0D39696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975" y="2804771"/>
            <a:ext cx="2305372" cy="2886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788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F5C70-4CDB-4E26-A08D-95F94E518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Tour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C3958-FEBA-464B-8763-6F52C8476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7562279" cy="4525963"/>
          </a:xfrm>
        </p:spPr>
        <p:txBody>
          <a:bodyPr/>
          <a:lstStyle/>
          <a:p>
            <a:r>
              <a:rPr lang="en-US" dirty="0"/>
              <a:t>WSDOT custom tools are accessed from the WSDOT pull </a:t>
            </a:r>
            <a:br>
              <a:rPr lang="en-US" dirty="0"/>
            </a:br>
            <a:r>
              <a:rPr lang="en-US" dirty="0"/>
              <a:t>down.</a:t>
            </a:r>
          </a:p>
          <a:p>
            <a:endParaRPr lang="en-US" dirty="0"/>
          </a:p>
          <a:p>
            <a:pPr lvl="1"/>
            <a:r>
              <a:rPr lang="en-US" dirty="0"/>
              <a:t>Print Sheets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Exclusive to </a:t>
            </a:r>
            <a:r>
              <a:rPr lang="en-US" dirty="0" err="1"/>
              <a:t>PSE_Sheet</a:t>
            </a:r>
            <a:r>
              <a:rPr lang="en-US" dirty="0"/>
              <a:t> seed based files</a:t>
            </a:r>
          </a:p>
          <a:p>
            <a:pPr lvl="1"/>
            <a:r>
              <a:rPr lang="en-US" dirty="0"/>
              <a:t>Specific to historic WSDOT custom 40 sheet border per file approach.</a:t>
            </a:r>
          </a:p>
          <a:p>
            <a:pPr lvl="1"/>
            <a:r>
              <a:rPr lang="en-US" dirty="0"/>
              <a:t>Relies on Place\</a:t>
            </a:r>
            <a:br>
              <a:rPr lang="en-US" dirty="0"/>
            </a:br>
            <a:r>
              <a:rPr lang="en-US" dirty="0"/>
              <a:t>Label sheet utility</a:t>
            </a:r>
            <a:br>
              <a:rPr lang="en-US" dirty="0"/>
            </a:br>
            <a:r>
              <a:rPr lang="en-US" dirty="0"/>
              <a:t>in Custom Tools &gt;</a:t>
            </a:r>
            <a:br>
              <a:rPr lang="en-US" dirty="0"/>
            </a:br>
            <a:r>
              <a:rPr lang="en-US" dirty="0"/>
              <a:t>Sheet Utilities</a:t>
            </a:r>
          </a:p>
          <a:p>
            <a:pPr lvl="1"/>
            <a:r>
              <a:rPr lang="en-US" dirty="0"/>
              <a:t>Contact your</a:t>
            </a:r>
            <a:br>
              <a:rPr lang="en-US" dirty="0"/>
            </a:br>
            <a:r>
              <a:rPr lang="en-US" dirty="0"/>
              <a:t>WSDOT Project</a:t>
            </a:r>
            <a:br>
              <a:rPr lang="en-US" dirty="0"/>
            </a:br>
            <a:r>
              <a:rPr lang="en-US" dirty="0"/>
              <a:t>Office for sheet</a:t>
            </a:r>
            <a:br>
              <a:rPr lang="en-US" dirty="0"/>
            </a:br>
            <a:r>
              <a:rPr lang="en-US" dirty="0"/>
              <a:t>method require-</a:t>
            </a:r>
            <a:br>
              <a:rPr lang="en-US" dirty="0"/>
            </a:br>
            <a:r>
              <a:rPr lang="en-US" dirty="0" err="1"/>
              <a:t>ments</a:t>
            </a:r>
            <a:r>
              <a:rPr lang="en-US" dirty="0"/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E7EA5-29C5-4F5E-A1BB-01BB9B1A6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7C8059-4AFB-419E-B2D3-F44908496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688" y="1554480"/>
            <a:ext cx="1371791" cy="9716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BD4264-F571-43F9-8EAD-F81238E51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871" y="3615857"/>
            <a:ext cx="5580503" cy="230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36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provides an overview of the Washington State Dept. of Transportation (WSDOT) Computer Aided Engineering (CAE) environment.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It is intended for consultants who are tasked with developing and delivering WSDOT project data using MicroStation and InRoads V8i.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77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F5C70-4CDB-4E26-A08D-95F94E518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Tour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C3958-FEBA-464B-8763-6F52C8476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7562279" cy="4525963"/>
          </a:xfrm>
        </p:spPr>
        <p:txBody>
          <a:bodyPr/>
          <a:lstStyle/>
          <a:p>
            <a:r>
              <a:rPr lang="en-US" dirty="0" err="1"/>
              <a:t>CAEHelp</a:t>
            </a:r>
            <a:r>
              <a:rPr lang="en-US" dirty="0"/>
              <a:t> provides resources to get more info</a:t>
            </a:r>
            <a:br>
              <a:rPr lang="en-US" dirty="0"/>
            </a:br>
            <a:r>
              <a:rPr lang="en-US" dirty="0"/>
              <a:t>down.</a:t>
            </a:r>
          </a:p>
          <a:p>
            <a:r>
              <a:rPr lang="en-US" dirty="0"/>
              <a:t>Ask WSDOT CAE Support – sends quick question to </a:t>
            </a:r>
            <a:br>
              <a:rPr lang="en-US" dirty="0"/>
            </a:br>
            <a:r>
              <a:rPr lang="en-US" dirty="0"/>
              <a:t>WSDOT HQ CAE Help Desk</a:t>
            </a:r>
          </a:p>
          <a:p>
            <a:r>
              <a:rPr lang="en-US" dirty="0"/>
              <a:t>Contacts – quick link to our contacts website</a:t>
            </a:r>
          </a:p>
          <a:p>
            <a:r>
              <a:rPr lang="en-US" dirty="0"/>
              <a:t>Tech Notes – links to our library of tech notes and process instructions</a:t>
            </a:r>
          </a:p>
          <a:p>
            <a:r>
              <a:rPr lang="en-US" dirty="0"/>
              <a:t>Home Page – links to our main external home page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E7EA5-29C5-4F5E-A1BB-01BB9B1A6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DFCA0C-DB03-44CE-BACC-F355F0908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711" y="1623391"/>
            <a:ext cx="2010056" cy="99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09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6650966" cy="4525963"/>
          </a:xfrm>
        </p:spPr>
        <p:txBody>
          <a:bodyPr/>
          <a:lstStyle/>
          <a:p>
            <a:r>
              <a:rPr lang="en-US" dirty="0">
                <a:hlinkClick r:id="rId2"/>
              </a:rPr>
              <a:t>Computer Aided Engineering - Support | WSDOT (wa.gov)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(www.wsdot.wa.gov/Design/CAE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WSDOT Statewide CAE Help Desk </a:t>
            </a:r>
            <a:r>
              <a:rPr lang="en-US" dirty="0">
                <a:hlinkClick r:id="rId4"/>
              </a:rPr>
              <a:t>hqcaehelpdesk@wsdot.wa.gov</a:t>
            </a:r>
            <a:endParaRPr lang="en-US" dirty="0"/>
          </a:p>
          <a:p>
            <a:pPr lvl="1"/>
            <a:r>
              <a:rPr lang="en-US" dirty="0"/>
              <a:t>Keith Anderson </a:t>
            </a:r>
            <a:r>
              <a:rPr lang="en-US" sz="1400" dirty="0"/>
              <a:t>– Help Desk Supervisor</a:t>
            </a:r>
          </a:p>
          <a:p>
            <a:pPr lvl="1"/>
            <a:r>
              <a:rPr lang="en-US" dirty="0"/>
              <a:t>Aaron Cleveland	</a:t>
            </a:r>
            <a:r>
              <a:rPr lang="en-US" sz="1400" dirty="0"/>
              <a:t> – ProjectWise Admin</a:t>
            </a:r>
          </a:p>
          <a:p>
            <a:pPr lvl="1"/>
            <a:r>
              <a:rPr lang="en-US" dirty="0"/>
              <a:t>Mike Garcia – </a:t>
            </a:r>
            <a:r>
              <a:rPr lang="en-US" sz="1400" dirty="0"/>
              <a:t>CAE Support Engineer</a:t>
            </a:r>
          </a:p>
          <a:p>
            <a:pPr lvl="1"/>
            <a:r>
              <a:rPr lang="en-US" dirty="0"/>
              <a:t>Jeff Graham – </a:t>
            </a:r>
            <a:r>
              <a:rPr lang="en-US" sz="1400" dirty="0"/>
              <a:t>Survey Support</a:t>
            </a:r>
          </a:p>
          <a:p>
            <a:pPr lvl="1"/>
            <a:r>
              <a:rPr lang="en-US" dirty="0"/>
              <a:t>Clint Hill </a:t>
            </a:r>
            <a:r>
              <a:rPr lang="en-US" sz="1400" dirty="0"/>
              <a:t>– CAE Support Manager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Regional CAE Support Staff</a:t>
            </a:r>
          </a:p>
          <a:p>
            <a:pPr lvl="1"/>
            <a:r>
              <a:rPr lang="en-US" dirty="0"/>
              <a:t>James An – </a:t>
            </a:r>
            <a:r>
              <a:rPr lang="en-US" sz="1400" dirty="0"/>
              <a:t>Northwest Region</a:t>
            </a:r>
          </a:p>
          <a:p>
            <a:pPr lvl="1"/>
            <a:r>
              <a:rPr lang="en-US" dirty="0"/>
              <a:t>Andy Hash – </a:t>
            </a:r>
            <a:r>
              <a:rPr lang="en-US" sz="1400" dirty="0"/>
              <a:t>Northwest Region</a:t>
            </a:r>
          </a:p>
          <a:p>
            <a:pPr lvl="1"/>
            <a:r>
              <a:rPr lang="en-US" dirty="0"/>
              <a:t>Phil Walker – </a:t>
            </a:r>
            <a:r>
              <a:rPr lang="en-US" sz="1400" dirty="0"/>
              <a:t>Southwest Region</a:t>
            </a:r>
          </a:p>
          <a:p>
            <a:pPr lvl="1"/>
            <a:r>
              <a:rPr lang="en-US" dirty="0"/>
              <a:t>Mark Morin– </a:t>
            </a:r>
            <a:r>
              <a:rPr lang="en-US" sz="1400" dirty="0"/>
              <a:t>State Ferries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6C788B-A9B8-4142-8B2E-E94A5E70E409}"/>
              </a:ext>
            </a:extLst>
          </p:cNvPr>
          <p:cNvSpPr txBox="1"/>
          <p:nvPr/>
        </p:nvSpPr>
        <p:spPr>
          <a:xfrm>
            <a:off x="5262113" y="4019910"/>
            <a:ext cx="3272989" cy="92333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Emailing the CAE Help Desk is the best option as all staff are teleworking</a:t>
            </a:r>
          </a:p>
        </p:txBody>
      </p:sp>
    </p:spTree>
    <p:extLst>
      <p:ext uri="{BB962C8B-B14F-4D97-AF65-F5344CB8AC3E}">
        <p14:creationId xmlns:p14="http://schemas.microsoft.com/office/powerpoint/2010/main" val="295388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- What’s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WSDOT Computer Aided Engineering (CAE) </a:t>
            </a:r>
          </a:p>
          <a:p>
            <a:r>
              <a:rPr lang="en-US" dirty="0"/>
              <a:t>Supported Applications</a:t>
            </a:r>
          </a:p>
          <a:p>
            <a:r>
              <a:rPr lang="en-US" dirty="0"/>
              <a:t>Standards Manuals</a:t>
            </a:r>
          </a:p>
          <a:p>
            <a:r>
              <a:rPr lang="en-US" dirty="0"/>
              <a:t>Supporting Resources</a:t>
            </a:r>
          </a:p>
          <a:p>
            <a:r>
              <a:rPr lang="en-US" dirty="0"/>
              <a:t>Project Organization</a:t>
            </a:r>
          </a:p>
          <a:p>
            <a:r>
              <a:rPr lang="en-US" dirty="0"/>
              <a:t>File Naming Conventions</a:t>
            </a:r>
          </a:p>
          <a:p>
            <a:r>
              <a:rPr lang="en-US" dirty="0"/>
              <a:t>Element Conventions</a:t>
            </a:r>
          </a:p>
          <a:p>
            <a:r>
              <a:rPr lang="en-US" dirty="0"/>
              <a:t>Process Overviews</a:t>
            </a:r>
          </a:p>
          <a:p>
            <a:r>
              <a:rPr lang="en-US" dirty="0"/>
              <a:t>ProjectWise</a:t>
            </a:r>
          </a:p>
          <a:p>
            <a:r>
              <a:rPr lang="en-US" dirty="0"/>
              <a:t>WSDOT CAE Environment setup</a:t>
            </a:r>
          </a:p>
          <a:p>
            <a:r>
              <a:rPr lang="en-US" dirty="0"/>
              <a:t>Quick Tour</a:t>
            </a:r>
          </a:p>
          <a:p>
            <a:r>
              <a:rPr lang="en-US" dirty="0"/>
              <a:t>Getting Help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WSDOT CAE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Computer Aided Engineering environment at WSDOT covers the following areas of work:</a:t>
            </a:r>
          </a:p>
          <a:p>
            <a:pPr lvl="1"/>
            <a:r>
              <a:rPr lang="en-US" dirty="0"/>
              <a:t>Field survey data processing</a:t>
            </a:r>
          </a:p>
          <a:p>
            <a:pPr lvl="1"/>
            <a:r>
              <a:rPr lang="en-US" dirty="0"/>
              <a:t>Design roadway geometrics analysis and engineering</a:t>
            </a:r>
          </a:p>
          <a:p>
            <a:pPr lvl="1"/>
            <a:r>
              <a:rPr lang="en-US" dirty="0"/>
              <a:t>Computer Aided Drafting (CAD) functions</a:t>
            </a:r>
          </a:p>
          <a:p>
            <a:pPr lvl="1"/>
            <a:r>
              <a:rPr lang="en-US" dirty="0"/>
              <a:t>Construction administration support</a:t>
            </a:r>
          </a:p>
          <a:p>
            <a:pPr lvl="1"/>
            <a:r>
              <a:rPr lang="en-US" dirty="0"/>
              <a:t>As-built deliverables</a:t>
            </a:r>
          </a:p>
          <a:p>
            <a:pPr lvl="1"/>
            <a:r>
              <a:rPr lang="en-US" dirty="0"/>
              <a:t>Engineering drawing\document management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35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WSDOT currently accepts deliverables in the following formats:</a:t>
            </a:r>
          </a:p>
          <a:p>
            <a:endParaRPr lang="en-US" dirty="0"/>
          </a:p>
          <a:p>
            <a:pPr lvl="1"/>
            <a:r>
              <a:rPr lang="en-US" b="1" i="0" dirty="0">
                <a:solidFill>
                  <a:srgbClr val="000000"/>
                </a:solidFill>
                <a:effectLst/>
                <a:latin typeface="Lato"/>
              </a:rPr>
              <a:t>Deliverable File Formats</a:t>
            </a: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Bentley </a:t>
            </a:r>
            <a:r>
              <a:rPr lang="en-US" b="1" i="0" dirty="0">
                <a:solidFill>
                  <a:srgbClr val="000000"/>
                </a:solidFill>
                <a:effectLst/>
                <a:latin typeface="Lato"/>
              </a:rPr>
              <a:t>MicroStation V8i SS3 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(v8.11.09.xx) and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Lato"/>
              </a:rPr>
              <a:t>PowerInRoads</a:t>
            </a:r>
            <a:r>
              <a:rPr lang="en-US" b="1" i="0" dirty="0">
                <a:solidFill>
                  <a:srgbClr val="000000"/>
                </a:solidFill>
                <a:effectLst/>
                <a:latin typeface="Lato"/>
              </a:rPr>
              <a:t> V8i SS2 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(v8.11.07.xx), are the official WSDOT drafting and design applications and versions. All deliverables to WSDOT shall be in the official version and produced using current CAE resources unless otherwise stated in a specific WSDOT-Consultant agreement.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WSDOT is developing an environment for the Bentley Connect and platform anticipates piloting it (internal only) 2021. WSDOT IS NOT accepting any Connect platform deliverables at this time.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information is published on our public web site: </a:t>
            </a:r>
          </a:p>
          <a:p>
            <a:pPr lvl="1"/>
            <a:r>
              <a:rPr lang="en-US" dirty="0">
                <a:hlinkClick r:id="rId2"/>
              </a:rPr>
              <a:t>www.wsdot.wa.gov/Design/CAE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1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Manuals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WSDOT standards manuals applicable to CAE processes include (but are not limited to):</a:t>
            </a:r>
          </a:p>
          <a:p>
            <a:pPr lvl="1"/>
            <a:r>
              <a:rPr lang="en-US" dirty="0"/>
              <a:t>WSDOT Design Manual </a:t>
            </a:r>
          </a:p>
          <a:p>
            <a:pPr lvl="2"/>
            <a:r>
              <a:rPr lang="en-US" dirty="0"/>
              <a:t>(</a:t>
            </a:r>
            <a:r>
              <a:rPr lang="en-US" dirty="0">
                <a:hlinkClick r:id="rId2"/>
              </a:rPr>
              <a:t>www.wsdot.wa.gov/Publications/Manuals/M22-01.htm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WSDOT Plans Preparation Manual</a:t>
            </a:r>
          </a:p>
          <a:p>
            <a:pPr lvl="2"/>
            <a:r>
              <a:rPr lang="en-US" dirty="0"/>
              <a:t>(</a:t>
            </a:r>
            <a:r>
              <a:rPr lang="en-US" dirty="0">
                <a:hlinkClick r:id="rId3"/>
              </a:rPr>
              <a:t>www.wsdot.wa.gov/Publications/Manuals/M22-31.htm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WSDOT Electronic Engineering Data Standards Manual</a:t>
            </a:r>
          </a:p>
          <a:p>
            <a:pPr lvl="2"/>
            <a:r>
              <a:rPr lang="en-US" dirty="0"/>
              <a:t>(</a:t>
            </a:r>
            <a:r>
              <a:rPr lang="en-US" dirty="0">
                <a:hlinkClick r:id="rId4"/>
              </a:rPr>
              <a:t>www.wsdot.wa.gov/Publications/Manuals/M3028.htm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WSDOT Highway Surveying Manual</a:t>
            </a:r>
          </a:p>
          <a:p>
            <a:pPr lvl="2"/>
            <a:r>
              <a:rPr lang="en-US" dirty="0"/>
              <a:t>(</a:t>
            </a:r>
            <a:r>
              <a:rPr lang="en-US" dirty="0">
                <a:hlinkClick r:id="rId5"/>
              </a:rPr>
              <a:t>www.wsdot.wa.gov/Publications/Manuals/M22-97.htm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WSDOT Construction Manual</a:t>
            </a:r>
          </a:p>
          <a:p>
            <a:pPr lvl="2"/>
            <a:r>
              <a:rPr lang="en-US" dirty="0"/>
              <a:t>(</a:t>
            </a:r>
            <a:r>
              <a:rPr lang="en-US" dirty="0">
                <a:hlinkClick r:id="rId6"/>
              </a:rPr>
              <a:t>www.wsdot.wa.gov/Publications/Manuals/M41-01.htm</a:t>
            </a:r>
            <a:r>
              <a:rPr lang="en-US" dirty="0"/>
              <a:t>)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7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WSDOT CAE has developed a custom resource environment for CAE applications, including MicroStation, InRoads, and survey tools.  This environment supports Agency deliverable requirements, and production dataflows to achieve them. </a:t>
            </a:r>
          </a:p>
          <a:p>
            <a:endParaRPr lang="en-US" dirty="0"/>
          </a:p>
          <a:p>
            <a:r>
              <a:rPr lang="en-US" dirty="0"/>
              <a:t>For V8i, this environment is powered by a central resource database that contains settings, attributes and parameters for all CAE applications.  This ensures that the resources are synchronized and cross-referenced between applications.  That database both generates foundational resource files, but also supports associated custom productivity tools.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Working units are US Survey Foot and Inches.  Use provided seed files!</a:t>
            </a:r>
          </a:p>
          <a:p>
            <a:pPr lvl="1"/>
            <a:r>
              <a:rPr lang="en-US" dirty="0"/>
              <a:t>Project footprint data files (Base files) are in US Survey Foot. = </a:t>
            </a:r>
            <a:r>
              <a:rPr lang="en-US" i="1" dirty="0" err="1"/>
              <a:t>PSE_Base.dgn</a:t>
            </a:r>
            <a:endParaRPr lang="en-US" i="1" dirty="0"/>
          </a:p>
          <a:p>
            <a:pPr lvl="1"/>
            <a:r>
              <a:rPr lang="en-US" dirty="0"/>
              <a:t>Sheet files may be in the following as determined by the WSDOT Project Office:</a:t>
            </a:r>
          </a:p>
          <a:p>
            <a:pPr lvl="2"/>
            <a:r>
              <a:rPr lang="en-US" dirty="0"/>
              <a:t>US Survey Foot for single-sheet per file and geographically correct sheets = </a:t>
            </a:r>
            <a:r>
              <a:rPr lang="en-US" i="1" dirty="0" err="1"/>
              <a:t>PSE_Base.dgn</a:t>
            </a:r>
            <a:endParaRPr lang="en-US" i="1" dirty="0"/>
          </a:p>
          <a:p>
            <a:pPr lvl="2"/>
            <a:r>
              <a:rPr lang="en-US" dirty="0"/>
              <a:t>Inches for single- or multiple-sheet per file approaches = </a:t>
            </a:r>
            <a:r>
              <a:rPr lang="en-US" i="1" dirty="0" err="1"/>
              <a:t>PSE_Sheet.dgn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93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Resources</a:t>
            </a:r>
            <a:br>
              <a:rPr lang="en-US" dirty="0"/>
            </a:br>
            <a:r>
              <a:rPr lang="en-US" dirty="0"/>
              <a:t>MicroStation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CAE environment includes a comprehensive CAD element list in support of all WSDOT project deliverables development.</a:t>
            </a:r>
          </a:p>
          <a:p>
            <a:endParaRPr lang="en-US" dirty="0"/>
          </a:p>
          <a:p>
            <a:r>
              <a:rPr lang="en-US" dirty="0"/>
              <a:t>MicroStation is the foundation of the platform</a:t>
            </a:r>
          </a:p>
          <a:p>
            <a:pPr lvl="1"/>
            <a:r>
              <a:rPr lang="en-US" dirty="0"/>
              <a:t>WSDOT uses a user-friendly alpha based element and level naming convention.</a:t>
            </a:r>
          </a:p>
          <a:p>
            <a:pPr lvl="1"/>
            <a:r>
              <a:rPr lang="en-US" dirty="0"/>
              <a:t>The central database contains approximately 2400 CAD elements and assigns the appropriate attributes, cell (if applicable), and text characteristics to each.</a:t>
            </a:r>
          </a:p>
          <a:p>
            <a:pPr lvl="1"/>
            <a:r>
              <a:rPr lang="en-US" dirty="0"/>
              <a:t>All standard deliverable levels, lines styles, fonts, and cells are provided along with supporting base functional resources for printing and other processes.</a:t>
            </a:r>
          </a:p>
          <a:p>
            <a:pPr lvl="1"/>
            <a:r>
              <a:rPr lang="en-US" dirty="0"/>
              <a:t>WSDOT utilizes </a:t>
            </a:r>
            <a:r>
              <a:rPr lang="en-US" dirty="0" err="1"/>
              <a:t>ByLevel</a:t>
            </a:r>
            <a:r>
              <a:rPr lang="en-US" dirty="0"/>
              <a:t> attributes for all levels and for the most part, a 1-to-1 level to element approach.</a:t>
            </a:r>
          </a:p>
          <a:p>
            <a:pPr lvl="1"/>
            <a:r>
              <a:rPr lang="en-US" dirty="0"/>
              <a:t>Supporting DGN seed files are provided.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426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85746-133D-44B8-A1E5-63920FF6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Resources</a:t>
            </a:r>
            <a:br>
              <a:rPr lang="en-US" dirty="0"/>
            </a:br>
            <a:r>
              <a:rPr lang="en-US" dirty="0"/>
              <a:t>InRoads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C7FB6-9F6D-4367-A8BB-4BD684E47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InRoads</a:t>
            </a:r>
          </a:p>
          <a:p>
            <a:pPr lvl="1"/>
            <a:r>
              <a:rPr lang="en-US" dirty="0"/>
              <a:t>A comprehensive set of Feature-, Geometry-, Named-, and Survey- Symbology are included in the CAE environment via a centralized XIN template file.</a:t>
            </a:r>
          </a:p>
          <a:p>
            <a:pPr lvl="1"/>
            <a:r>
              <a:rPr lang="en-US" dirty="0"/>
              <a:t>Additional resources support WSDOT standards to each process in the InRoads workflow.</a:t>
            </a:r>
          </a:p>
          <a:p>
            <a:pPr lvl="1"/>
            <a:r>
              <a:rPr lang="en-US" dirty="0"/>
              <a:t>Agency standard survey field codes are processed into CAE element features via the XIN.</a:t>
            </a:r>
          </a:p>
          <a:p>
            <a:pPr lvl="1"/>
            <a:r>
              <a:rPr lang="en-US" dirty="0"/>
              <a:t>The environment also includes: </a:t>
            </a:r>
          </a:p>
          <a:p>
            <a:pPr lvl="2"/>
            <a:r>
              <a:rPr lang="en-US" dirty="0"/>
              <a:t>an InRoads Template Library (ITL) of typical components</a:t>
            </a:r>
          </a:p>
          <a:p>
            <a:pPr lvl="2"/>
            <a:r>
              <a:rPr lang="en-US" dirty="0"/>
              <a:t>Standards files for Stopping Sight Distance, </a:t>
            </a:r>
            <a:r>
              <a:rPr lang="en-US" dirty="0" err="1"/>
              <a:t>Superelevations</a:t>
            </a:r>
            <a:r>
              <a:rPr lang="en-US" dirty="0"/>
              <a:t>, and other process criteria per the WSDOT Design Manual.</a:t>
            </a:r>
          </a:p>
          <a:p>
            <a:pPr lvl="2"/>
            <a:r>
              <a:rPr lang="en-US" dirty="0"/>
              <a:t>Preferences to support various scaled plotting of Cross Sections.</a:t>
            </a:r>
          </a:p>
          <a:p>
            <a:pPr lvl="2"/>
            <a:r>
              <a:rPr lang="en-US" dirty="0"/>
              <a:t>A comprehensive report style sheet library.</a:t>
            </a:r>
          </a:p>
          <a:p>
            <a:pPr lvl="2"/>
            <a:r>
              <a:rPr lang="en-US" dirty="0"/>
              <a:t>And much more.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7A265-856F-4D7C-8120-5FE3E4B2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941847"/>
      </p:ext>
    </p:extLst>
  </p:cSld>
  <p:clrMapOvr>
    <a:masterClrMapping/>
  </p:clrMapOvr>
</p:sld>
</file>

<file path=ppt/theme/theme1.xml><?xml version="1.0" encoding="utf-8"?>
<a:theme xmlns:a="http://schemas.openxmlformats.org/drawingml/2006/main" name="WSDOT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SDOT_PPT_TEMPLATE.potx" id="{4FD8EB1E-BB4A-43A7-B5D1-7897E54D3669}" vid="{0DA84210-B68E-4FAF-BD69-297084461FE4}"/>
    </a:ext>
  </a:extLst>
</a:theme>
</file>

<file path=ppt/theme/theme2.xml><?xml version="1.0" encoding="utf-8"?>
<a:theme xmlns:a="http://schemas.openxmlformats.org/drawingml/2006/main" name="WSDOT 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SDOT_PPT_TEMPLATE.potx" id="{4FD8EB1E-BB4A-43A7-B5D1-7897E54D3669}" vid="{5E795523-9FC8-4FB2-9D48-1E742DF5B321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6E8B23BE452C42BCC20F5FEC0A812C" ma:contentTypeVersion="0" ma:contentTypeDescription="Create a new document." ma:contentTypeScope="" ma:versionID="b1ddb63bc8dfc53e3c1d5f08e88bd9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7537C5-7122-437C-A209-CB22B9B38E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ED37195-9E57-4328-9B4B-D874AC91C75D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6A9F0A2-3E6C-4B91-8780-203DA7A71C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10194</TotalTime>
  <Words>1514</Words>
  <Application>Microsoft Office PowerPoint</Application>
  <PresentationFormat>On-screen Show (4:3)</PresentationFormat>
  <Paragraphs>243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Lato</vt:lpstr>
      <vt:lpstr>ヒラギノ角ゴ Pro W3</vt:lpstr>
      <vt:lpstr>WSDOT_PPT_TEMPLATE</vt:lpstr>
      <vt:lpstr>WSDOT CONTENT SLIDES</vt:lpstr>
      <vt:lpstr>PowerPoint Presentation</vt:lpstr>
      <vt:lpstr>Overview</vt:lpstr>
      <vt:lpstr>Overview - What’s Covered</vt:lpstr>
      <vt:lpstr>Intro to WSDOT CAE</vt:lpstr>
      <vt:lpstr>Supported Applications</vt:lpstr>
      <vt:lpstr>Standards Manuals</vt:lpstr>
      <vt:lpstr>Supporting Resources</vt:lpstr>
      <vt:lpstr>Supporting Resources MicroStation</vt:lpstr>
      <vt:lpstr>Supporting Resources InRoads</vt:lpstr>
      <vt:lpstr>Project Organization</vt:lpstr>
      <vt:lpstr>File Naming Conventions</vt:lpstr>
      <vt:lpstr>Element Naming Conventions</vt:lpstr>
      <vt:lpstr>Process Overview</vt:lpstr>
      <vt:lpstr>Process Overview</vt:lpstr>
      <vt:lpstr>ProjectWise</vt:lpstr>
      <vt:lpstr>WSDOT CAE Environment Setup</vt:lpstr>
      <vt:lpstr>Quick Tour</vt:lpstr>
      <vt:lpstr>Quick Tour</vt:lpstr>
      <vt:lpstr>Quick Tour</vt:lpstr>
      <vt:lpstr>Quick Tour</vt:lpstr>
      <vt:lpstr>Getting Help</vt:lpstr>
    </vt:vector>
  </TitlesOfParts>
  <Company>WSDOT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WSDOT CAE Environment Training</dc:title>
  <dc:subject>WSDOT CAE Environment Training</dc:subject>
  <dc:creator>WSDOT Computer Aided Engineering</dc:creator>
  <cp:keywords>WSDOT CAE Environment Training</cp:keywords>
  <cp:lastModifiedBy>Williams, Stephanie</cp:lastModifiedBy>
  <cp:revision>151</cp:revision>
  <cp:lastPrinted>2015-12-15T18:11:53Z</cp:lastPrinted>
  <dcterms:created xsi:type="dcterms:W3CDTF">2008-01-04T00:39:39Z</dcterms:created>
  <dcterms:modified xsi:type="dcterms:W3CDTF">2021-03-09T23:27:30Z</dcterms:modified>
  <cp:category>WSDOT CAE Environment Training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0x010100886E8B23BE452C42BCC20F5FEC0A812C</vt:lpwstr>
  </property>
</Properties>
</file>